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1775116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3165924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3694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1865588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0968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1944391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2682958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314902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3824527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FEEE6-629F-4DFE-A9B9-F8AD85D0B887}"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370610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6FEEE6-629F-4DFE-A9B9-F8AD85D0B887}"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234826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6FEEE6-629F-4DFE-A9B9-F8AD85D0B887}" type="datetimeFigureOut">
              <a:rPr lang="en-US" smtClean="0"/>
              <a:t>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3936928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6FEEE6-629F-4DFE-A9B9-F8AD85D0B887}" type="datetimeFigureOut">
              <a:rPr lang="en-US" smtClean="0"/>
              <a:t>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984325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FEEE6-629F-4DFE-A9B9-F8AD85D0B887}" type="datetimeFigureOut">
              <a:rPr lang="en-US" smtClean="0"/>
              <a:t>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3746145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FEEE6-629F-4DFE-A9B9-F8AD85D0B887}"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128726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FEEE6-629F-4DFE-A9B9-F8AD85D0B887}"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7F7-DB30-4BAC-9629-07FCFBB64C07}" type="slidenum">
              <a:rPr lang="en-US" smtClean="0"/>
              <a:t>‹#›</a:t>
            </a:fld>
            <a:endParaRPr lang="en-US"/>
          </a:p>
        </p:txBody>
      </p:sp>
    </p:spTree>
    <p:extLst>
      <p:ext uri="{BB962C8B-B14F-4D97-AF65-F5344CB8AC3E}">
        <p14:creationId xmlns:p14="http://schemas.microsoft.com/office/powerpoint/2010/main" val="52669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6FEEE6-629F-4DFE-A9B9-F8AD85D0B887}" type="datetimeFigureOut">
              <a:rPr lang="en-US" smtClean="0"/>
              <a:t>11/3/2015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C5117F7-DB30-4BAC-9629-07FCFBB64C07}" type="slidenum">
              <a:rPr lang="en-US" smtClean="0"/>
              <a:t>‹#›</a:t>
            </a:fld>
            <a:endParaRPr lang="en-US"/>
          </a:p>
        </p:txBody>
      </p:sp>
    </p:spTree>
    <p:extLst>
      <p:ext uri="{BB962C8B-B14F-4D97-AF65-F5344CB8AC3E}">
        <p14:creationId xmlns:p14="http://schemas.microsoft.com/office/powerpoint/2010/main" val="97500843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rossref-it.info/repository/atoz/recto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rossref-it.info/repository/atoz/Napoleon" TargetMode="External"/><Relationship Id="rId2" Type="http://schemas.openxmlformats.org/officeDocument/2006/relationships/hyperlink" Target="http://crossref-it.info/repository/atoz/French-Revolution" TargetMode="External"/><Relationship Id="rId1" Type="http://schemas.openxmlformats.org/officeDocument/2006/relationships/slideLayout" Target="../slideLayouts/slideLayout2.xml"/><Relationship Id="rId6" Type="http://schemas.openxmlformats.org/officeDocument/2006/relationships/hyperlink" Target="http://crossref-it.info/repository/atoz/Terror" TargetMode="External"/><Relationship Id="rId5" Type="http://schemas.openxmlformats.org/officeDocument/2006/relationships/hyperlink" Target="http://crossref-it.info/repository/atoz/American-War-of-Independence" TargetMode="External"/><Relationship Id="rId4" Type="http://schemas.openxmlformats.org/officeDocument/2006/relationships/hyperlink" Target="http://crossref-it.info/repository/atoz/Waterloo"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dirty="0" smtClean="0"/>
              <a:t>Jane Austen’s World</a:t>
            </a:r>
            <a:endParaRPr lang="en-US" sz="7200" dirty="0"/>
          </a:p>
        </p:txBody>
      </p:sp>
      <p:sp>
        <p:nvSpPr>
          <p:cNvPr id="3" name="Subtitle 2"/>
          <p:cNvSpPr>
            <a:spLocks noGrp="1"/>
          </p:cNvSpPr>
          <p:nvPr>
            <p:ph type="subTitle" idx="1"/>
          </p:nvPr>
        </p:nvSpPr>
        <p:spPr/>
        <p:txBody>
          <a:bodyPr>
            <a:normAutofit/>
          </a:bodyPr>
          <a:lstStyle/>
          <a:p>
            <a:r>
              <a:rPr lang="en-US" sz="4000" dirty="0" smtClean="0"/>
              <a:t>The Regency Era: 1811-1820</a:t>
            </a:r>
            <a:endParaRPr lang="en-US" sz="4000" dirty="0"/>
          </a:p>
        </p:txBody>
      </p:sp>
    </p:spTree>
    <p:extLst>
      <p:ext uri="{BB962C8B-B14F-4D97-AF65-F5344CB8AC3E}">
        <p14:creationId xmlns:p14="http://schemas.microsoft.com/office/powerpoint/2010/main" val="133417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Jane Austen 1775-1817</a:t>
            </a:r>
            <a:endParaRPr lang="en-US" dirty="0"/>
          </a:p>
        </p:txBody>
      </p:sp>
      <p:sp>
        <p:nvSpPr>
          <p:cNvPr id="3" name="Content Placeholder 2"/>
          <p:cNvSpPr>
            <a:spLocks noGrp="1"/>
          </p:cNvSpPr>
          <p:nvPr>
            <p:ph idx="1"/>
          </p:nvPr>
        </p:nvSpPr>
        <p:spPr>
          <a:xfrm>
            <a:off x="677334" y="1402915"/>
            <a:ext cx="8596668" cy="4638447"/>
          </a:xfrm>
        </p:spPr>
        <p:txBody>
          <a:bodyPr>
            <a:normAutofit fontScale="92500"/>
          </a:bodyPr>
          <a:lstStyle/>
          <a:p>
            <a:r>
              <a:rPr lang="en-US" sz="2800" dirty="0"/>
              <a:t>Jane Austen was born on December 16, 1775, at the </a:t>
            </a:r>
            <a:r>
              <a:rPr lang="en-US" sz="2800" u="sng" dirty="0">
                <a:hlinkClick r:id="rId2" tooltip="rectory"/>
              </a:rPr>
              <a:t>rectory</a:t>
            </a:r>
            <a:r>
              <a:rPr lang="en-US" sz="2800" dirty="0"/>
              <a:t> in the quiet village of </a:t>
            </a:r>
            <a:r>
              <a:rPr lang="en-US" sz="2800" dirty="0" err="1"/>
              <a:t>Steventon</a:t>
            </a:r>
            <a:r>
              <a:rPr lang="en-US" sz="2800" dirty="0"/>
              <a:t> in </a:t>
            </a:r>
            <a:r>
              <a:rPr lang="en-US" sz="2800" dirty="0" smtClean="0"/>
              <a:t>Hampshire. </a:t>
            </a:r>
            <a:endParaRPr lang="en-US" sz="2800" dirty="0" smtClean="0"/>
          </a:p>
          <a:p>
            <a:r>
              <a:rPr lang="en-US" sz="2800" dirty="0" smtClean="0"/>
              <a:t>As </a:t>
            </a:r>
            <a:r>
              <a:rPr lang="en-US" sz="2800" dirty="0" smtClean="0"/>
              <a:t>a parson’s daughter she saw many aspects of life, including poverty and death. </a:t>
            </a:r>
            <a:endParaRPr lang="en-US" sz="2800" dirty="0" smtClean="0"/>
          </a:p>
          <a:p>
            <a:r>
              <a:rPr lang="en-US" sz="2800" dirty="0" smtClean="0"/>
              <a:t>She </a:t>
            </a:r>
            <a:r>
              <a:rPr lang="en-US" sz="2800" dirty="0"/>
              <a:t>lived a very local life, mostly in the society of family and friends. </a:t>
            </a:r>
            <a:r>
              <a:rPr lang="en-US" sz="2800" dirty="0" smtClean="0"/>
              <a:t>She never married, and died at 43. </a:t>
            </a:r>
          </a:p>
          <a:p>
            <a:r>
              <a:rPr lang="en-US" sz="2800" dirty="0" smtClean="0"/>
              <a:t>Her </a:t>
            </a:r>
            <a:r>
              <a:rPr lang="en-US" sz="2800" dirty="0"/>
              <a:t>novels demonstrate an outstandingly keen observation and understanding of human </a:t>
            </a:r>
            <a:r>
              <a:rPr lang="en-US" sz="2800" dirty="0" err="1" smtClean="0"/>
              <a:t>behaviour</a:t>
            </a:r>
            <a:r>
              <a:rPr lang="en-US" sz="2800" dirty="0" smtClean="0"/>
              <a:t>.</a:t>
            </a:r>
            <a:endParaRPr lang="en-US" sz="2800" dirty="0"/>
          </a:p>
          <a:p>
            <a:endParaRPr lang="en-US" sz="2800" dirty="0"/>
          </a:p>
        </p:txBody>
      </p:sp>
    </p:spTree>
    <p:extLst>
      <p:ext uri="{BB962C8B-B14F-4D97-AF65-F5344CB8AC3E}">
        <p14:creationId xmlns:p14="http://schemas.microsoft.com/office/powerpoint/2010/main" val="3037309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Extravagence</a:t>
            </a:r>
            <a:endParaRPr lang="en-US" dirty="0"/>
          </a:p>
        </p:txBody>
      </p:sp>
      <p:sp>
        <p:nvSpPr>
          <p:cNvPr id="3" name="Content Placeholder 2"/>
          <p:cNvSpPr>
            <a:spLocks noGrp="1"/>
          </p:cNvSpPr>
          <p:nvPr>
            <p:ph idx="1"/>
          </p:nvPr>
        </p:nvSpPr>
        <p:spPr>
          <a:xfrm>
            <a:off x="677334" y="1277655"/>
            <a:ext cx="8596668" cy="4763707"/>
          </a:xfrm>
        </p:spPr>
        <p:txBody>
          <a:bodyPr>
            <a:normAutofit lnSpcReduction="10000"/>
          </a:bodyPr>
          <a:lstStyle/>
          <a:p>
            <a:pPr marL="0" indent="0">
              <a:buNone/>
            </a:pPr>
            <a:r>
              <a:rPr lang="en-US" sz="2400" dirty="0"/>
              <a:t>The Regency era spans the reign </a:t>
            </a:r>
            <a:r>
              <a:rPr lang="en-US" sz="2400" dirty="0" smtClean="0"/>
              <a:t>from </a:t>
            </a:r>
            <a:r>
              <a:rPr lang="en-US" sz="2400" dirty="0"/>
              <a:t>1811 to 1820</a:t>
            </a:r>
            <a:r>
              <a:rPr lang="en-US" sz="2400" dirty="0" smtClean="0"/>
              <a:t>.</a:t>
            </a:r>
          </a:p>
          <a:p>
            <a:pPr marL="0" indent="0">
              <a:buNone/>
            </a:pPr>
            <a:r>
              <a:rPr lang="en-US" sz="2400" dirty="0" smtClean="0"/>
              <a:t> </a:t>
            </a:r>
            <a:r>
              <a:rPr lang="en-US" sz="2400" dirty="0"/>
              <a:t>It occurred at the latter end of the Georgian period when King George III was declared unfit to rule for reasons of insanity and his son, George IV was appointed as Regent to govern the country. </a:t>
            </a:r>
            <a:endParaRPr lang="en-US" sz="2400" dirty="0" smtClean="0"/>
          </a:p>
          <a:p>
            <a:pPr marL="0" indent="0">
              <a:buNone/>
            </a:pPr>
            <a:r>
              <a:rPr lang="en-US" sz="2400" dirty="0" smtClean="0"/>
              <a:t>The </a:t>
            </a:r>
            <a:r>
              <a:rPr lang="en-US" sz="2400" dirty="0"/>
              <a:t>Prince Regent was notable for his lack of restraint in most areas of life. He was a </a:t>
            </a:r>
            <a:r>
              <a:rPr lang="en-US" sz="2400" dirty="0" err="1"/>
              <a:t>womaniser</a:t>
            </a:r>
            <a:r>
              <a:rPr lang="en-US" sz="2400" dirty="0"/>
              <a:t> who over-ate, over-drank and over-spent. </a:t>
            </a:r>
            <a:endParaRPr lang="en-US" sz="2400" dirty="0" smtClean="0"/>
          </a:p>
          <a:p>
            <a:pPr marL="0" indent="0">
              <a:buNone/>
            </a:pPr>
            <a:r>
              <a:rPr lang="en-US" sz="2400" dirty="0" smtClean="0"/>
              <a:t>As </a:t>
            </a:r>
            <a:r>
              <a:rPr lang="en-US" sz="2400" dirty="0"/>
              <a:t>such he lost the respect of many of his subjects, including Jane Austen herself. In fact, she mocks over-indulgence and vanity of all kinds, while restraint is depicted as a mark of character strength. </a:t>
            </a:r>
          </a:p>
        </p:txBody>
      </p:sp>
    </p:spTree>
    <p:extLst>
      <p:ext uri="{BB962C8B-B14F-4D97-AF65-F5344CB8AC3E}">
        <p14:creationId xmlns:p14="http://schemas.microsoft.com/office/powerpoint/2010/main" val="70358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Widening gap between rich and poor</a:t>
            </a:r>
            <a:endParaRPr lang="en-US" dirty="0"/>
          </a:p>
        </p:txBody>
      </p:sp>
      <p:sp>
        <p:nvSpPr>
          <p:cNvPr id="3" name="Content Placeholder 2"/>
          <p:cNvSpPr>
            <a:spLocks noGrp="1"/>
          </p:cNvSpPr>
          <p:nvPr>
            <p:ph idx="1"/>
          </p:nvPr>
        </p:nvSpPr>
        <p:spPr>
          <a:xfrm>
            <a:off x="677334" y="1465545"/>
            <a:ext cx="8596668" cy="4575817"/>
          </a:xfrm>
        </p:spPr>
        <p:txBody>
          <a:bodyPr>
            <a:normAutofit/>
          </a:bodyPr>
          <a:lstStyle/>
          <a:p>
            <a:pPr marL="0" indent="0">
              <a:buNone/>
            </a:pPr>
            <a:r>
              <a:rPr lang="en-US" sz="2400" dirty="0"/>
              <a:t>While the upper classes in the Regency era were enjoying an opulent lifestyle, the lower classes experienced a grinding poverty. </a:t>
            </a:r>
            <a:endParaRPr lang="en-US" sz="2400" dirty="0" smtClean="0"/>
          </a:p>
          <a:p>
            <a:pPr marL="0" indent="0">
              <a:buNone/>
            </a:pPr>
            <a:endParaRPr lang="en-US" sz="2400" dirty="0"/>
          </a:p>
          <a:p>
            <a:pPr marL="0" indent="0">
              <a:buNone/>
            </a:pPr>
            <a:r>
              <a:rPr lang="en-US" sz="2400" dirty="0" smtClean="0"/>
              <a:t>The </a:t>
            </a:r>
            <a:r>
              <a:rPr lang="en-US" sz="2400" dirty="0"/>
              <a:t>Prince Regent made little effort to relieve the situation and his lavish lifestyle caused a growing resentment. </a:t>
            </a:r>
          </a:p>
        </p:txBody>
      </p:sp>
    </p:spTree>
    <p:extLst>
      <p:ext uri="{BB962C8B-B14F-4D97-AF65-F5344CB8AC3E}">
        <p14:creationId xmlns:p14="http://schemas.microsoft.com/office/powerpoint/2010/main" val="2632414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263047"/>
            <a:ext cx="9601196" cy="739035"/>
          </a:xfrm>
        </p:spPr>
        <p:txBody>
          <a:bodyPr>
            <a:normAutofit/>
          </a:bodyPr>
          <a:lstStyle/>
          <a:p>
            <a:r>
              <a:rPr lang="en-US" dirty="0" smtClean="0"/>
              <a:t>Social Class and Rank</a:t>
            </a:r>
            <a:endParaRPr lang="en-US" dirty="0"/>
          </a:p>
        </p:txBody>
      </p:sp>
      <p:sp>
        <p:nvSpPr>
          <p:cNvPr id="3" name="Content Placeholder 2"/>
          <p:cNvSpPr>
            <a:spLocks noGrp="1"/>
          </p:cNvSpPr>
          <p:nvPr>
            <p:ph idx="1"/>
          </p:nvPr>
        </p:nvSpPr>
        <p:spPr>
          <a:xfrm>
            <a:off x="1295401" y="1002082"/>
            <a:ext cx="9601196" cy="5273457"/>
          </a:xfrm>
        </p:spPr>
        <p:txBody>
          <a:bodyPr>
            <a:noAutofit/>
          </a:bodyPr>
          <a:lstStyle/>
          <a:p>
            <a:pPr marL="0" indent="0">
              <a:buNone/>
            </a:pPr>
            <a:r>
              <a:rPr lang="en-US" sz="2000" b="1" dirty="0"/>
              <a:t>Precedence</a:t>
            </a:r>
            <a:endParaRPr lang="en-US" sz="2000" dirty="0"/>
          </a:p>
          <a:p>
            <a:pPr marL="0" indent="0">
              <a:buNone/>
            </a:pPr>
            <a:r>
              <a:rPr lang="en-US" sz="2000" dirty="0"/>
              <a:t>Jane Austen's novels reflect the hierarchical framework that provided the same structure for Regency society as it had for centuries before. </a:t>
            </a:r>
            <a:r>
              <a:rPr lang="en-US" sz="2000" b="1" dirty="0"/>
              <a:t>Precedence</a:t>
            </a:r>
            <a:r>
              <a:rPr lang="en-US" sz="2000" dirty="0"/>
              <a:t>, often mentioned in her novels, is the </a:t>
            </a:r>
            <a:r>
              <a:rPr lang="en-US" sz="2000" b="1" dirty="0"/>
              <a:t>ranking of society based on a clear distinction between one class and another:   </a:t>
            </a:r>
          </a:p>
          <a:p>
            <a:pPr lvl="1"/>
            <a:r>
              <a:rPr lang="en-US" sz="2000" dirty="0"/>
              <a:t>Royalty (not referred to in her novels)</a:t>
            </a:r>
          </a:p>
          <a:p>
            <a:pPr lvl="1"/>
            <a:r>
              <a:rPr lang="en-US" sz="2000" dirty="0"/>
              <a:t>Aristocracy (characters like Dowager Viscount </a:t>
            </a:r>
            <a:r>
              <a:rPr lang="en-US" sz="2000" dirty="0" err="1"/>
              <a:t>Dalrymple</a:t>
            </a:r>
            <a:r>
              <a:rPr lang="en-US" sz="2000" dirty="0"/>
              <a:t> are rarely presented in a good light)</a:t>
            </a:r>
          </a:p>
          <a:p>
            <a:pPr lvl="1"/>
            <a:r>
              <a:rPr lang="en-US" sz="2000" dirty="0"/>
              <a:t>The gentry (Sir Walter is a baronet, which is an inherited title, and places him at the head of this class)</a:t>
            </a:r>
          </a:p>
          <a:p>
            <a:pPr lvl="1"/>
            <a:r>
              <a:rPr lang="en-US" sz="2000" dirty="0"/>
              <a:t>The landed gentry (like Mr. Knightly in </a:t>
            </a:r>
            <a:r>
              <a:rPr lang="en-US" sz="2000" i="1" dirty="0"/>
              <a:t>Emma</a:t>
            </a:r>
            <a:r>
              <a:rPr lang="en-US" sz="2000" dirty="0"/>
              <a:t>).</a:t>
            </a:r>
          </a:p>
          <a:p>
            <a:pPr lvl="1"/>
            <a:r>
              <a:rPr lang="en-US" sz="2000" dirty="0"/>
              <a:t>A person's eligibility to mix with the aristocracy and gentry was limited wholly by their rank. Such distinctions were noted by society at large and even between siblings and parents and their offspring. </a:t>
            </a:r>
          </a:p>
        </p:txBody>
      </p:sp>
    </p:spTree>
    <p:extLst>
      <p:ext uri="{BB962C8B-B14F-4D97-AF65-F5344CB8AC3E}">
        <p14:creationId xmlns:p14="http://schemas.microsoft.com/office/powerpoint/2010/main" val="3503299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350729"/>
            <a:ext cx="9601196" cy="814192"/>
          </a:xfrm>
        </p:spPr>
        <p:txBody>
          <a:bodyPr>
            <a:normAutofit/>
          </a:bodyPr>
          <a:lstStyle/>
          <a:p>
            <a:r>
              <a:rPr lang="en-US" dirty="0" smtClean="0"/>
              <a:t>A Time of War</a:t>
            </a:r>
            <a:endParaRPr lang="en-US" dirty="0"/>
          </a:p>
        </p:txBody>
      </p:sp>
      <p:sp>
        <p:nvSpPr>
          <p:cNvPr id="3" name="Content Placeholder 2"/>
          <p:cNvSpPr>
            <a:spLocks noGrp="1"/>
          </p:cNvSpPr>
          <p:nvPr>
            <p:ph idx="1"/>
          </p:nvPr>
        </p:nvSpPr>
        <p:spPr>
          <a:xfrm>
            <a:off x="1295401" y="964504"/>
            <a:ext cx="9601196" cy="5536503"/>
          </a:xfrm>
        </p:spPr>
        <p:txBody>
          <a:bodyPr>
            <a:normAutofit/>
          </a:bodyPr>
          <a:lstStyle/>
          <a:p>
            <a:r>
              <a:rPr lang="en-US" sz="2000" dirty="0"/>
              <a:t>The Napoleonic Wars grew out of the </a:t>
            </a:r>
            <a:r>
              <a:rPr lang="en-US" sz="2000" u="sng" dirty="0">
                <a:hlinkClick r:id="rId2" tooltip="French Revolution"/>
              </a:rPr>
              <a:t>French Revolution</a:t>
            </a:r>
            <a:r>
              <a:rPr lang="en-US" sz="2000" dirty="0"/>
              <a:t> (1789-1802) and were a series of conflicts fought by various European allies against </a:t>
            </a:r>
            <a:r>
              <a:rPr lang="en-US" sz="2000" u="sng" dirty="0">
                <a:hlinkClick r:id="rId3" tooltip="Napoleon"/>
              </a:rPr>
              <a:t>Napoleon</a:t>
            </a:r>
            <a:r>
              <a:rPr lang="en-US" sz="2000" dirty="0"/>
              <a:t>'s French Empire. They began in 1803 and ended with Napoleon's defeat at </a:t>
            </a:r>
            <a:r>
              <a:rPr lang="en-US" sz="2000" u="sng" dirty="0">
                <a:hlinkClick r:id="rId4" tooltip="Waterloo"/>
              </a:rPr>
              <a:t>Waterloo</a:t>
            </a:r>
            <a:r>
              <a:rPr lang="en-US" sz="2000" dirty="0"/>
              <a:t> in 1815. Britain was involved in the conflict throughout the Napoleonic Wars, but was specifically at war with France from 1803-1814. This long period of war sent ripples of dissatisfaction and unrest throughout British society:</a:t>
            </a:r>
          </a:p>
          <a:p>
            <a:pPr lvl="0"/>
            <a:r>
              <a:rPr lang="en-US" sz="2000" dirty="0"/>
              <a:t>The British middle and lower classes had been inspired by the </a:t>
            </a:r>
            <a:r>
              <a:rPr lang="en-US" sz="2000" u="sng" dirty="0">
                <a:hlinkClick r:id="rId5" tooltip="American War of Independence"/>
              </a:rPr>
              <a:t>American War of Independence</a:t>
            </a:r>
            <a:r>
              <a:rPr lang="en-US" sz="2000" dirty="0"/>
              <a:t> (1775-1783) to demand freedom from the restrictions that the class structure imposed</a:t>
            </a:r>
          </a:p>
          <a:p>
            <a:pPr lvl="0"/>
            <a:r>
              <a:rPr lang="en-US" sz="2000" dirty="0"/>
              <a:t>Some were boosted further by the egalitarian sentiments at the root of the </a:t>
            </a:r>
            <a:r>
              <a:rPr lang="en-US" sz="2000" u="sng" dirty="0">
                <a:hlinkClick r:id="rId2" tooltip="French Revolution"/>
              </a:rPr>
              <a:t>French Revolution</a:t>
            </a:r>
            <a:r>
              <a:rPr lang="en-US" sz="2000" dirty="0"/>
              <a:t> - Liberty, Equality and Fraternity - and agitated for political reform</a:t>
            </a:r>
          </a:p>
          <a:p>
            <a:pPr lvl="0"/>
            <a:r>
              <a:rPr lang="en-US" sz="2000" dirty="0"/>
              <a:t>Others were disenchanted with the awful bloodshed of the </a:t>
            </a:r>
            <a:r>
              <a:rPr lang="en-US" sz="2000" u="sng" dirty="0">
                <a:hlinkClick r:id="rId6" tooltip="Terror"/>
              </a:rPr>
              <a:t>Terror</a:t>
            </a:r>
            <a:r>
              <a:rPr lang="en-US" sz="2000" dirty="0"/>
              <a:t> and their enthusiasm for reform was dampened whilst nationalism increased.</a:t>
            </a:r>
          </a:p>
          <a:p>
            <a:pPr marL="0" indent="0">
              <a:buNone/>
            </a:pPr>
            <a:endParaRPr lang="en-US" sz="2000" dirty="0"/>
          </a:p>
        </p:txBody>
      </p:sp>
    </p:spTree>
    <p:extLst>
      <p:ext uri="{BB962C8B-B14F-4D97-AF65-F5344CB8AC3E}">
        <p14:creationId xmlns:p14="http://schemas.microsoft.com/office/powerpoint/2010/main" val="3753184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7996"/>
            <a:ext cx="8596668" cy="977030"/>
          </a:xfrm>
        </p:spPr>
        <p:txBody>
          <a:bodyPr>
            <a:normAutofit/>
          </a:bodyPr>
          <a:lstStyle/>
          <a:p>
            <a:r>
              <a:rPr lang="en-US" dirty="0" smtClean="0"/>
              <a:t>The Royal Navy</a:t>
            </a:r>
            <a:endParaRPr lang="en-US" dirty="0"/>
          </a:p>
        </p:txBody>
      </p:sp>
      <p:sp>
        <p:nvSpPr>
          <p:cNvPr id="3" name="Content Placeholder 2"/>
          <p:cNvSpPr>
            <a:spLocks noGrp="1"/>
          </p:cNvSpPr>
          <p:nvPr>
            <p:ph idx="1"/>
          </p:nvPr>
        </p:nvSpPr>
        <p:spPr>
          <a:xfrm>
            <a:off x="677334" y="1215025"/>
            <a:ext cx="8596668" cy="4826337"/>
          </a:xfrm>
        </p:spPr>
        <p:txBody>
          <a:bodyPr>
            <a:normAutofit/>
          </a:bodyPr>
          <a:lstStyle/>
          <a:p>
            <a:endParaRPr lang="en-US" sz="2400" dirty="0" smtClean="0"/>
          </a:p>
          <a:p>
            <a:r>
              <a:rPr lang="en-US" sz="2400" dirty="0" smtClean="0"/>
              <a:t>Whenever </a:t>
            </a:r>
            <a:r>
              <a:rPr lang="en-US" sz="2400" dirty="0"/>
              <a:t>the Navy captured a vessel from another navy at war with England, the contents of the ship, and the ship itself, would be sailed back to England and sold. </a:t>
            </a:r>
            <a:endParaRPr lang="en-US" sz="2400" dirty="0" smtClean="0"/>
          </a:p>
          <a:p>
            <a:r>
              <a:rPr lang="en-US" sz="2400" dirty="0" smtClean="0"/>
              <a:t>In </a:t>
            </a:r>
            <a:r>
              <a:rPr lang="en-US" sz="2400" dirty="0"/>
              <a:t>a short timeframe, the British Navy was at war with the Dutch, the French, the Spanish and the Americans. That’s potential for a lot of profit. </a:t>
            </a:r>
            <a:endParaRPr lang="en-US" sz="2400" dirty="0" smtClean="0"/>
          </a:p>
          <a:p>
            <a:r>
              <a:rPr lang="en-US" sz="2400" dirty="0" smtClean="0"/>
              <a:t>War </a:t>
            </a:r>
            <a:r>
              <a:rPr lang="en-US" sz="2400" dirty="0"/>
              <a:t>meant profit. For these men in the upper echelons of the Navy, news of peace was bad news.</a:t>
            </a:r>
          </a:p>
          <a:p>
            <a:endParaRPr lang="en-US" sz="2400" dirty="0"/>
          </a:p>
        </p:txBody>
      </p:sp>
    </p:spTree>
    <p:extLst>
      <p:ext uri="{BB962C8B-B14F-4D97-AF65-F5344CB8AC3E}">
        <p14:creationId xmlns:p14="http://schemas.microsoft.com/office/powerpoint/2010/main" val="1013370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of class movement in England	</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Because many working class young men joined the Royal Navy, and some even made a fortune, the strict class structure of Regency England was challenged. This was the beginning of people making money and joining the upper classes via making money, as opposed to inheriting property or titles through you parents. Before this time period, most people in the upper class were landowners or had titles they inherited over time from the King.  </a:t>
            </a:r>
          </a:p>
          <a:p>
            <a:pPr marL="0" indent="0">
              <a:buNone/>
            </a:pPr>
            <a:r>
              <a:rPr lang="en-US" sz="2400" dirty="0" smtClean="0"/>
              <a:t>The “new wealth” of the Navy caused confusion and great resentment among the upper class. </a:t>
            </a:r>
            <a:endParaRPr lang="en-US" sz="2400" dirty="0"/>
          </a:p>
        </p:txBody>
      </p:sp>
    </p:spTree>
    <p:extLst>
      <p:ext uri="{BB962C8B-B14F-4D97-AF65-F5344CB8AC3E}">
        <p14:creationId xmlns:p14="http://schemas.microsoft.com/office/powerpoint/2010/main" val="3569323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186</TotalTime>
  <Words>657</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Jane Austen’s World</vt:lpstr>
      <vt:lpstr>Jane Austen 1775-1817</vt:lpstr>
      <vt:lpstr>Extravagence</vt:lpstr>
      <vt:lpstr>Widening gap between rich and poor</vt:lpstr>
      <vt:lpstr>Social Class and Rank</vt:lpstr>
      <vt:lpstr>A Time of War</vt:lpstr>
      <vt:lpstr>The Royal Navy</vt:lpstr>
      <vt:lpstr>Beginning of class movement in England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Jane Austen’s World</dc:title>
  <dc:creator>Teacher</dc:creator>
  <cp:lastModifiedBy>Teacher</cp:lastModifiedBy>
  <cp:revision>8</cp:revision>
  <dcterms:created xsi:type="dcterms:W3CDTF">2015-10-27T20:16:45Z</dcterms:created>
  <dcterms:modified xsi:type="dcterms:W3CDTF">2015-11-03T19:27:13Z</dcterms:modified>
</cp:coreProperties>
</file>